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1" r:id="rId3"/>
    <p:sldId id="277" r:id="rId4"/>
    <p:sldId id="283" r:id="rId5"/>
    <p:sldId id="284" r:id="rId6"/>
    <p:sldId id="285" r:id="rId7"/>
    <p:sldId id="278" r:id="rId8"/>
    <p:sldId id="279" r:id="rId9"/>
    <p:sldId id="286" r:id="rId10"/>
    <p:sldId id="280" r:id="rId11"/>
    <p:sldId id="287"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46" d="100"/>
          <a:sy n="146" d="100"/>
        </p:scale>
        <p:origin x="864"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F9C036-7C0B-41C3-97BB-A0C27EE9F73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2160646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9C036-7C0B-41C3-97BB-A0C27EE9F73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321663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9C036-7C0B-41C3-97BB-A0C27EE9F73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112239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9C036-7C0B-41C3-97BB-A0C27EE9F73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4894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F9C036-7C0B-41C3-97BB-A0C27EE9F73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405593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F9C036-7C0B-41C3-97BB-A0C27EE9F73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171216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F9C036-7C0B-41C3-97BB-A0C27EE9F738}"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199457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F9C036-7C0B-41C3-97BB-A0C27EE9F738}"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258744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9C036-7C0B-41C3-97BB-A0C27EE9F738}"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373619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F9C036-7C0B-41C3-97BB-A0C27EE9F73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157187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F9C036-7C0B-41C3-97BB-A0C27EE9F73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632B6-92FD-4E1F-BBF4-8435B53F2F32}" type="slidenum">
              <a:rPr lang="en-US" smtClean="0"/>
              <a:t>‹#›</a:t>
            </a:fld>
            <a:endParaRPr lang="en-US"/>
          </a:p>
        </p:txBody>
      </p:sp>
    </p:spTree>
    <p:extLst>
      <p:ext uri="{BB962C8B-B14F-4D97-AF65-F5344CB8AC3E}">
        <p14:creationId xmlns:p14="http://schemas.microsoft.com/office/powerpoint/2010/main" val="421089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9C036-7C0B-41C3-97BB-A0C27EE9F738}" type="datetimeFigureOut">
              <a:rPr lang="en-US" smtClean="0"/>
              <a:t>9/27/2023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32B6-92FD-4E1F-BBF4-8435B53F2F32}" type="slidenum">
              <a:rPr lang="en-US" smtClean="0"/>
              <a:t>‹#›</a:t>
            </a:fld>
            <a:endParaRPr lang="en-US"/>
          </a:p>
        </p:txBody>
      </p:sp>
    </p:spTree>
    <p:extLst>
      <p:ext uri="{BB962C8B-B14F-4D97-AF65-F5344CB8AC3E}">
        <p14:creationId xmlns:p14="http://schemas.microsoft.com/office/powerpoint/2010/main" val="40217763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22"/>
            <a:ext cx="12191977" cy="6858022"/>
          </a:xfrm>
          <a:prstGeom prst="rect">
            <a:avLst/>
          </a:prstGeom>
        </p:spPr>
      </p:pic>
      <p:sp>
        <p:nvSpPr>
          <p:cNvPr id="13" name="Rectangle 12">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0592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914399" y="1524000"/>
            <a:ext cx="5564777" cy="4105372"/>
          </a:xfrm>
          <a:ln>
            <a:solidFill>
              <a:schemeClr val="tx1"/>
            </a:solidFill>
          </a:ln>
        </p:spPr>
        <p:txBody>
          <a:bodyPr>
            <a:normAutofit/>
          </a:bodyPr>
          <a:lstStyle/>
          <a:p>
            <a:pPr marL="0" indent="0">
              <a:buNone/>
            </a:pPr>
            <a:r>
              <a:rPr lang="en-US" sz="4000" dirty="0">
                <a:latin typeface="Bahnschrift" panose="020B0502040204020203" pitchFamily="34" charset="0"/>
              </a:rPr>
              <a:t>John reminds them they are to remain in the Son and in relationship with one another.</a:t>
            </a: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320709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705394" y="1057701"/>
            <a:ext cx="5564777" cy="4994365"/>
          </a:xfrm>
          <a:ln>
            <a:solidFill>
              <a:schemeClr val="tx1"/>
            </a:solidFill>
          </a:ln>
        </p:spPr>
        <p:txBody>
          <a:bodyPr>
            <a:noAutofit/>
          </a:bodyPr>
          <a:lstStyle/>
          <a:p>
            <a:pPr marL="0" indent="0">
              <a:buNone/>
            </a:pPr>
            <a:r>
              <a:rPr lang="en-US" sz="4000" dirty="0">
                <a:latin typeface="Bahnschrift" panose="020B0502040204020203" pitchFamily="34" charset="0"/>
              </a:rPr>
              <a:t>“See that what you have heard from the beginning remains in you… and just as it has been taught you, remain in him.”</a:t>
            </a:r>
            <a:br>
              <a:rPr lang="en-US" sz="4000" dirty="0">
                <a:latin typeface="Bahnschrift" panose="020B0502040204020203" pitchFamily="34" charset="0"/>
              </a:rPr>
            </a:br>
            <a:br>
              <a:rPr lang="en-US" sz="4000" dirty="0">
                <a:latin typeface="Bahnschrift" panose="020B0502040204020203" pitchFamily="34" charset="0"/>
              </a:rPr>
            </a:br>
            <a:r>
              <a:rPr lang="en-US" sz="4000" dirty="0">
                <a:latin typeface="Bahnschrift" panose="020B0502040204020203" pitchFamily="34" charset="0"/>
              </a:rPr>
              <a:t>		    </a:t>
            </a:r>
            <a:r>
              <a:rPr lang="en-US" sz="3200" dirty="0">
                <a:latin typeface="Bahnschrift" panose="020B0502040204020203" pitchFamily="34" charset="0"/>
              </a:rPr>
              <a:t>-- 1 John 2:24,27</a:t>
            </a:r>
            <a:endParaRPr lang="en-US" sz="4000" dirty="0">
              <a:latin typeface="Bahnschrift" panose="020B0502040204020203" pitchFamily="34" charset="0"/>
            </a:endParaRPr>
          </a:p>
          <a:p>
            <a:pPr marL="0" indent="0">
              <a:buNone/>
            </a:pPr>
            <a:endParaRPr lang="en-US" sz="4000" dirty="0">
              <a:latin typeface="Bahnschrift" panose="020B0502040204020203" pitchFamily="34" charset="0"/>
            </a:endParaRP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141369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B59782C-4757-7522-FFF0-6410556DB7C1}"/>
              </a:ext>
            </a:extLst>
          </p:cNvPr>
          <p:cNvSpPr>
            <a:spLocks noGrp="1"/>
          </p:cNvSpPr>
          <p:nvPr>
            <p:ph type="ctrTitle"/>
          </p:nvPr>
        </p:nvSpPr>
        <p:spPr>
          <a:xfrm>
            <a:off x="798388" y="4579586"/>
            <a:ext cx="10592174" cy="1000655"/>
          </a:xfrm>
        </p:spPr>
        <p:txBody>
          <a:bodyPr anchor="t">
            <a:normAutofit fontScale="90000"/>
          </a:bodyPr>
          <a:lstStyle/>
          <a:p>
            <a:r>
              <a:rPr lang="en-US" sz="7200" b="1" dirty="0">
                <a:solidFill>
                  <a:schemeClr val="tx2"/>
                </a:solidFill>
                <a:latin typeface="Bahnschrift Condensed" panose="020B0502040204020203" pitchFamily="34" charset="0"/>
              </a:rPr>
              <a:t>Facing the Truth or the Consequences</a:t>
            </a:r>
            <a:br>
              <a:rPr lang="en-US" sz="7200" b="1" dirty="0">
                <a:solidFill>
                  <a:schemeClr val="tx2"/>
                </a:solidFill>
                <a:latin typeface="Bahnschrift Condensed" panose="020B0502040204020203" pitchFamily="34" charset="0"/>
              </a:rPr>
            </a:br>
            <a:r>
              <a:rPr lang="en-US" sz="5300" b="1" dirty="0">
                <a:solidFill>
                  <a:schemeClr val="tx2"/>
                </a:solidFill>
                <a:latin typeface="Bahnschrift Condensed" panose="020B0502040204020203" pitchFamily="34" charset="0"/>
              </a:rPr>
              <a:t>1 John 2:19-27</a:t>
            </a:r>
            <a:endParaRPr lang="en-US" sz="7200" b="1" dirty="0">
              <a:solidFill>
                <a:schemeClr val="tx2"/>
              </a:solidFill>
              <a:latin typeface="Bahnschrift Condensed" panose="020B0502040204020203" pitchFamily="34" charset="0"/>
            </a:endParaRPr>
          </a:p>
        </p:txBody>
      </p:sp>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2">
            <a:extLst>
              <a:ext uri="{28A0092B-C50C-407E-A947-70E740481C1C}">
                <a14:useLocalDpi xmlns:a14="http://schemas.microsoft.com/office/drawing/2010/main" val="0"/>
              </a:ext>
            </a:extLst>
          </a:blip>
          <a:srcRect t="15599" b="23137"/>
          <a:stretch/>
        </p:blipFill>
        <p:spPr>
          <a:xfrm>
            <a:off x="-1" y="10"/>
            <a:ext cx="12192001" cy="4201449"/>
          </a:xfrm>
          <a:prstGeom prst="rect">
            <a:avLst/>
          </a:prstGeom>
        </p:spPr>
      </p:pic>
      <p:grpSp>
        <p:nvGrpSpPr>
          <p:cNvPr id="22" name="Group 21">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23" name="Freeform: Shape 22">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32347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descr="A group of people in a crowd&#10;&#10;Description automatically generated">
            <a:extLst>
              <a:ext uri="{FF2B5EF4-FFF2-40B4-BE49-F238E27FC236}">
                <a16:creationId xmlns:a16="http://schemas.microsoft.com/office/drawing/2014/main" id="{92C7EEED-CA38-6706-E780-53ABC8755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5023" y="1142999"/>
            <a:ext cx="3832131" cy="2874098"/>
          </a:xfrm>
          <a:prstGeom prst="rect">
            <a:avLst/>
          </a:prstGeom>
        </p:spPr>
      </p:pic>
      <p:pic>
        <p:nvPicPr>
          <p:cNvPr id="7" name="Content Placeholder 6">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rot="726571">
            <a:off x="8239018" y="1587267"/>
            <a:ext cx="3422467" cy="4704422"/>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4">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pic>
        <p:nvPicPr>
          <p:cNvPr id="10" name="Content Placeholder 9" descr="A person in a suit smiling&#10;&#10;Description automatically generated">
            <a:extLst>
              <a:ext uri="{FF2B5EF4-FFF2-40B4-BE49-F238E27FC236}">
                <a16:creationId xmlns:a16="http://schemas.microsoft.com/office/drawing/2014/main" id="{7F3416A5-7C81-6082-2920-5C868F4D671A}"/>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rot="20848950">
            <a:off x="562306" y="1253330"/>
            <a:ext cx="3352340" cy="4351338"/>
          </a:xfrm>
        </p:spPr>
      </p:pic>
    </p:spTree>
    <p:extLst>
      <p:ext uri="{BB962C8B-B14F-4D97-AF65-F5344CB8AC3E}">
        <p14:creationId xmlns:p14="http://schemas.microsoft.com/office/powerpoint/2010/main" val="317338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B59782C-4757-7522-FFF0-6410556DB7C1}"/>
              </a:ext>
            </a:extLst>
          </p:cNvPr>
          <p:cNvSpPr>
            <a:spLocks noGrp="1"/>
          </p:cNvSpPr>
          <p:nvPr>
            <p:ph type="ctrTitle"/>
          </p:nvPr>
        </p:nvSpPr>
        <p:spPr>
          <a:xfrm>
            <a:off x="798388" y="4579586"/>
            <a:ext cx="10592174" cy="1000655"/>
          </a:xfrm>
        </p:spPr>
        <p:txBody>
          <a:bodyPr anchor="t">
            <a:normAutofit fontScale="90000"/>
          </a:bodyPr>
          <a:lstStyle/>
          <a:p>
            <a:r>
              <a:rPr lang="en-US" sz="7200" b="1" dirty="0">
                <a:solidFill>
                  <a:schemeClr val="tx2"/>
                </a:solidFill>
                <a:latin typeface="Bahnschrift Condensed" panose="020B0502040204020203" pitchFamily="34" charset="0"/>
              </a:rPr>
              <a:t>Facing the Truth or the Consequences</a:t>
            </a:r>
            <a:br>
              <a:rPr lang="en-US" sz="7200" b="1" dirty="0">
                <a:solidFill>
                  <a:schemeClr val="tx2"/>
                </a:solidFill>
                <a:latin typeface="Bahnschrift Condensed" panose="020B0502040204020203" pitchFamily="34" charset="0"/>
              </a:rPr>
            </a:br>
            <a:r>
              <a:rPr lang="en-US" sz="5300" b="1" dirty="0">
                <a:solidFill>
                  <a:schemeClr val="tx2"/>
                </a:solidFill>
                <a:latin typeface="Bahnschrift Condensed" panose="020B0502040204020203" pitchFamily="34" charset="0"/>
              </a:rPr>
              <a:t>1 John 2:19-27</a:t>
            </a:r>
            <a:endParaRPr lang="en-US" sz="7200" b="1" dirty="0">
              <a:solidFill>
                <a:schemeClr val="tx2"/>
              </a:solidFill>
              <a:latin typeface="Bahnschrift Condensed" panose="020B0502040204020203" pitchFamily="34" charset="0"/>
            </a:endParaRPr>
          </a:p>
        </p:txBody>
      </p:sp>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2">
            <a:extLst>
              <a:ext uri="{28A0092B-C50C-407E-A947-70E740481C1C}">
                <a14:useLocalDpi xmlns:a14="http://schemas.microsoft.com/office/drawing/2010/main" val="0"/>
              </a:ext>
            </a:extLst>
          </a:blip>
          <a:srcRect t="15599" b="23137"/>
          <a:stretch/>
        </p:blipFill>
        <p:spPr>
          <a:xfrm>
            <a:off x="-1" y="10"/>
            <a:ext cx="12192001" cy="4201449"/>
          </a:xfrm>
          <a:prstGeom prst="rect">
            <a:avLst/>
          </a:prstGeom>
        </p:spPr>
      </p:pic>
      <p:grpSp>
        <p:nvGrpSpPr>
          <p:cNvPr id="22" name="Group 21">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23" name="Freeform: Shape 22">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836140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973183" y="1714131"/>
            <a:ext cx="5181600" cy="3429738"/>
          </a:xfrm>
          <a:ln>
            <a:solidFill>
              <a:schemeClr val="tx1"/>
            </a:solidFill>
          </a:ln>
        </p:spPr>
        <p:txBody>
          <a:bodyPr>
            <a:normAutofit/>
          </a:bodyPr>
          <a:lstStyle/>
          <a:p>
            <a:pPr marL="0" indent="0">
              <a:buNone/>
            </a:pPr>
            <a:r>
              <a:rPr lang="en-US" sz="4000" dirty="0">
                <a:latin typeface="Bahnschrift" panose="020B0502040204020203" pitchFamily="34" charset="0"/>
              </a:rPr>
              <a:t>In the letter of First John, the apostle is warning God’s beloved about the conflicts they will face.</a:t>
            </a: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210952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509180" y="286473"/>
            <a:ext cx="5181600" cy="6179642"/>
          </a:xfrm>
          <a:ln>
            <a:solidFill>
              <a:schemeClr val="tx1"/>
            </a:solidFill>
          </a:ln>
        </p:spPr>
        <p:txBody>
          <a:bodyPr>
            <a:noAutofit/>
          </a:bodyPr>
          <a:lstStyle/>
          <a:p>
            <a:pPr marL="0" indent="0">
              <a:buNone/>
            </a:pPr>
            <a:r>
              <a:rPr lang="en-US" sz="4000" dirty="0">
                <a:latin typeface="Bahnschrift" panose="020B0502040204020203" pitchFamily="34" charset="0"/>
              </a:rPr>
              <a:t>“ They went out from us, but they really did not belong to us. For if they belonged to us, they would have remained with us, but their going out showed that none of them belonged to us.”</a:t>
            </a:r>
            <a:br>
              <a:rPr lang="en-US" sz="4000" dirty="0">
                <a:latin typeface="Bahnschrift" panose="020B0502040204020203" pitchFamily="34" charset="0"/>
              </a:rPr>
            </a:br>
            <a:br>
              <a:rPr lang="en-US" sz="4000" dirty="0">
                <a:latin typeface="Bahnschrift" panose="020B0502040204020203" pitchFamily="34" charset="0"/>
              </a:rPr>
            </a:br>
            <a:r>
              <a:rPr lang="en-US" sz="4000" dirty="0">
                <a:latin typeface="Bahnschrift" panose="020B0502040204020203" pitchFamily="34" charset="0"/>
              </a:rPr>
              <a:t>		     </a:t>
            </a:r>
            <a:r>
              <a:rPr lang="en-US" sz="3200" dirty="0">
                <a:latin typeface="Bahnschrift" panose="020B0502040204020203" pitchFamily="34" charset="0"/>
              </a:rPr>
              <a:t>-- 1 John 2:19</a:t>
            </a:r>
          </a:p>
          <a:p>
            <a:pPr marL="0" indent="0">
              <a:buNone/>
            </a:pPr>
            <a:endParaRPr lang="en-US" sz="4000" dirty="0">
              <a:latin typeface="Bahnschrift" panose="020B0502040204020203" pitchFamily="34" charset="0"/>
            </a:endParaRP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151653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newspaper with a house and text&#10;&#10;Description automatically generated">
            <a:extLst>
              <a:ext uri="{FF2B5EF4-FFF2-40B4-BE49-F238E27FC236}">
                <a16:creationId xmlns:a16="http://schemas.microsoft.com/office/drawing/2014/main" id="{B3D1F89A-E29D-C14E-B53C-C77AC5D24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4258" y="1381942"/>
            <a:ext cx="4191953" cy="3105150"/>
          </a:xfrm>
          <a:prstGeom prst="rect">
            <a:avLst/>
          </a:prstGeom>
        </p:spPr>
      </p:pic>
      <p:pic>
        <p:nvPicPr>
          <p:cNvPr id="7" name="Content Placeholder 6">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rot="726571">
            <a:off x="7884589" y="1757082"/>
            <a:ext cx="3422467" cy="4704422"/>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4">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pic>
        <p:nvPicPr>
          <p:cNvPr id="10" name="Content Placeholder 9">
            <a:extLst>
              <a:ext uri="{FF2B5EF4-FFF2-40B4-BE49-F238E27FC236}">
                <a16:creationId xmlns:a16="http://schemas.microsoft.com/office/drawing/2014/main" id="{7F3416A5-7C81-6082-2920-5C868F4D671A}"/>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rcRect/>
          <a:stretch/>
        </p:blipFill>
        <p:spPr>
          <a:xfrm rot="21292709">
            <a:off x="281454" y="2187326"/>
            <a:ext cx="3352340" cy="4351338"/>
          </a:xfrm>
        </p:spPr>
      </p:pic>
    </p:spTree>
    <p:extLst>
      <p:ext uri="{BB962C8B-B14F-4D97-AF65-F5344CB8AC3E}">
        <p14:creationId xmlns:p14="http://schemas.microsoft.com/office/powerpoint/2010/main" val="2389476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914400" y="1730090"/>
            <a:ext cx="5181600" cy="3161950"/>
          </a:xfrm>
          <a:ln>
            <a:solidFill>
              <a:schemeClr val="tx1"/>
            </a:solidFill>
          </a:ln>
        </p:spPr>
        <p:txBody>
          <a:bodyPr>
            <a:normAutofit/>
          </a:bodyPr>
          <a:lstStyle/>
          <a:p>
            <a:pPr marL="0" indent="0">
              <a:buNone/>
            </a:pPr>
            <a:r>
              <a:rPr lang="en-US" sz="4000" dirty="0">
                <a:latin typeface="Bahnschrift" panose="020B0502040204020203" pitchFamily="34" charset="0"/>
              </a:rPr>
              <a:t>John reminds the believers that they are the ones with the anointing of the Spirit.</a:t>
            </a: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81303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973183" y="1714131"/>
            <a:ext cx="5181600" cy="3429738"/>
          </a:xfrm>
          <a:ln>
            <a:solidFill>
              <a:schemeClr val="tx1"/>
            </a:solidFill>
          </a:ln>
        </p:spPr>
        <p:txBody>
          <a:bodyPr>
            <a:normAutofit/>
          </a:bodyPr>
          <a:lstStyle/>
          <a:p>
            <a:pPr marL="0" indent="0">
              <a:buNone/>
            </a:pPr>
            <a:r>
              <a:rPr lang="en-US" sz="4000" dirty="0">
                <a:latin typeface="Bahnschrift" panose="020B0502040204020203" pitchFamily="34" charset="0"/>
              </a:rPr>
              <a:t>John reminds them and us that we already know all that matters.</a:t>
            </a: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95130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F5D57-AFBA-0E04-30BC-E05145F7041C}"/>
              </a:ext>
            </a:extLst>
          </p:cNvPr>
          <p:cNvSpPr>
            <a:spLocks noGrp="1"/>
          </p:cNvSpPr>
          <p:nvPr>
            <p:ph sz="half" idx="1"/>
          </p:nvPr>
        </p:nvSpPr>
        <p:spPr>
          <a:xfrm>
            <a:off x="1012371" y="636445"/>
            <a:ext cx="5181600" cy="5339811"/>
          </a:xfrm>
          <a:ln>
            <a:solidFill>
              <a:schemeClr val="tx1"/>
            </a:solidFill>
          </a:ln>
        </p:spPr>
        <p:txBody>
          <a:bodyPr>
            <a:normAutofit/>
          </a:bodyPr>
          <a:lstStyle/>
          <a:p>
            <a:pPr marL="0" indent="0">
              <a:buNone/>
            </a:pPr>
            <a:r>
              <a:rPr lang="en-US" sz="4000" dirty="0">
                <a:latin typeface="Bahnschrift" panose="020B0502040204020203" pitchFamily="34" charset="0"/>
              </a:rPr>
              <a:t>“All of you know the truth. I do not write you because you do not know the truth, but because you do know it and because no lie comes from the truth.”</a:t>
            </a:r>
            <a:br>
              <a:rPr lang="en-US" sz="4000" dirty="0">
                <a:latin typeface="Bahnschrift" panose="020B0502040204020203" pitchFamily="34" charset="0"/>
              </a:rPr>
            </a:br>
            <a:r>
              <a:rPr lang="en-US" sz="5400" dirty="0">
                <a:latin typeface="Bahnschrift" panose="020B0502040204020203" pitchFamily="34" charset="0"/>
              </a:rPr>
              <a:t>       </a:t>
            </a:r>
            <a:r>
              <a:rPr lang="en-US" sz="3600" dirty="0">
                <a:latin typeface="Bahnschrift" panose="020B0502040204020203" pitchFamily="34" charset="0"/>
              </a:rPr>
              <a:t>-- 1 John 2:20b-21</a:t>
            </a:r>
            <a:endParaRPr lang="en-US" sz="4000" dirty="0">
              <a:latin typeface="Bahnschrift" panose="020B0502040204020203" pitchFamily="34" charset="0"/>
            </a:endParaRPr>
          </a:p>
        </p:txBody>
      </p:sp>
      <p:pic>
        <p:nvPicPr>
          <p:cNvPr id="7" name="Content Placeholder 6" descr="A painting of a person holding a book&#10;&#10;Description automatically generated">
            <a:extLst>
              <a:ext uri="{FF2B5EF4-FFF2-40B4-BE49-F238E27FC236}">
                <a16:creationId xmlns:a16="http://schemas.microsoft.com/office/drawing/2014/main" id="{CA915439-FCED-DCF5-77DD-E651925B7B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8858" y="1524000"/>
            <a:ext cx="2771775" cy="3810000"/>
          </a:xfrm>
        </p:spPr>
      </p:pic>
      <p:pic>
        <p:nvPicPr>
          <p:cNvPr id="6" name="Picture 5">
            <a:extLst>
              <a:ext uri="{FF2B5EF4-FFF2-40B4-BE49-F238E27FC236}">
                <a16:creationId xmlns:a16="http://schemas.microsoft.com/office/drawing/2014/main" id="{FAB7E52D-FD7A-1FDB-2AB8-228A7582ECE2}"/>
              </a:ext>
            </a:extLst>
          </p:cNvPr>
          <p:cNvPicPr>
            <a:picLocks noChangeAspect="1"/>
          </p:cNvPicPr>
          <p:nvPr/>
        </p:nvPicPr>
        <p:blipFill rotWithShape="1">
          <a:blip r:embed="rId3">
            <a:extLst>
              <a:ext uri="{28A0092B-C50C-407E-A947-70E740481C1C}">
                <a14:useLocalDpi xmlns:a14="http://schemas.microsoft.com/office/drawing/2010/main" val="0"/>
              </a:ext>
            </a:extLst>
          </a:blip>
          <a:srcRect t="15599" b="23137"/>
          <a:stretch/>
        </p:blipFill>
        <p:spPr>
          <a:xfrm>
            <a:off x="10825401" y="11634"/>
            <a:ext cx="1366600" cy="1046067"/>
          </a:xfrm>
          <a:prstGeom prst="rect">
            <a:avLst/>
          </a:prstGeom>
        </p:spPr>
      </p:pic>
    </p:spTree>
    <p:extLst>
      <p:ext uri="{BB962C8B-B14F-4D97-AF65-F5344CB8AC3E}">
        <p14:creationId xmlns:p14="http://schemas.microsoft.com/office/powerpoint/2010/main" val="339696736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48</TotalTime>
  <Words>216</Words>
  <Application>Microsoft Office PowerPoint</Application>
  <PresentationFormat>Widescreen</PresentationFormat>
  <Paragraphs>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Bahnschrift</vt:lpstr>
      <vt:lpstr>Bahnschrift Condensed</vt:lpstr>
      <vt:lpstr>Calibri</vt:lpstr>
      <vt:lpstr>Calibri Light</vt:lpstr>
      <vt:lpstr>1_Office Theme</vt:lpstr>
      <vt:lpstr>PowerPoint Presentation</vt:lpstr>
      <vt:lpstr>PowerPoint Presentation</vt:lpstr>
      <vt:lpstr>Facing the Truth or the Consequences 1 John 2:19-27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Facing the Truth or the Consequences 1 John 2:19-27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Rath</dc:creator>
  <cp:lastModifiedBy>Steve Rath</cp:lastModifiedBy>
  <cp:revision>2</cp:revision>
  <dcterms:created xsi:type="dcterms:W3CDTF">2023-09-27T15:43:32Z</dcterms:created>
  <dcterms:modified xsi:type="dcterms:W3CDTF">2023-09-27T20:31:26Z</dcterms:modified>
</cp:coreProperties>
</file>